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393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03531A-F884-4E59-B278-7D09611AA995}">
          <p14:sldIdLst/>
        </p14:section>
        <p14:section name="Untitled Section" id="{6DE50388-3A89-4944-A1D6-2A5DA7B71256}">
          <p14:sldIdLst>
            <p14:sldId id="3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98" clrIdx="0"/>
  <p:cmAuthor id="8" name="Nathalie Breysse" initials="NB" lastIdx="38" clrIdx="7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15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E1D8BF"/>
    <a:srgbClr val="949494"/>
    <a:srgbClr val="B2B2B2"/>
    <a:srgbClr val="68849E"/>
    <a:srgbClr val="80A093"/>
    <a:srgbClr val="F0F0F0"/>
    <a:srgbClr val="CAD8E4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792" autoAdjust="0"/>
  </p:normalViewPr>
  <p:slideViewPr>
    <p:cSldViewPr snapToGrid="0" snapToObjects="1">
      <p:cViewPr varScale="1">
        <p:scale>
          <a:sx n="141" d="100"/>
          <a:sy n="141" d="100"/>
        </p:scale>
        <p:origin x="1062" y="12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576" y="-322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has been a suggested link between glutamate and schizophrenia for many decades.</a:t>
            </a:r>
            <a:r>
              <a:rPr lang="en-GB" baseline="30000" dirty="0"/>
              <a:t>[Howes et al., 2015]</a:t>
            </a:r>
            <a:r>
              <a:rPr lang="en-GB" dirty="0"/>
              <a:t> Originally, the hypothesis was that, in schizophrenia, there was simply a lack of glutamatergic neurotransmission, but this has been refined to specifically focus on NMDA receptor dysfunction.</a:t>
            </a:r>
            <a:r>
              <a:rPr lang="en-GB" baseline="30000" dirty="0"/>
              <a:t>[Howes et al., 2015; Stone et al., 2007]</a:t>
            </a:r>
            <a:r>
              <a:rPr lang="en-GB" dirty="0"/>
              <a:t> The involvement of NMDA receptors in schizophrenia is supported by NMDA-receptor antagonist evidence, as well as evidence obtained using neuroimaging techniques.</a:t>
            </a:r>
            <a:r>
              <a:rPr lang="en-GB" baseline="30000" dirty="0"/>
              <a:t>[Howes et al., 2015; Stone et al., 2007]</a:t>
            </a:r>
            <a:r>
              <a:rPr lang="en-GB" dirty="0"/>
              <a:t> Integrating the dopamine and glutamate hypotheses of schizophrenia has been a challenge. However, glutamate signalling can be integrated upstream of dopamine signalling in certain regions of the brain, as shown on the slide.</a:t>
            </a:r>
            <a:r>
              <a:rPr lang="en-GB" baseline="30000" dirty="0"/>
              <a:t>[Howes et al., 2015]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References:</a:t>
            </a:r>
          </a:p>
          <a:p>
            <a:r>
              <a:rPr lang="en-GB" dirty="0"/>
              <a:t>Howes O, McCutcheon R, Stone J. Glutamate and dopamine in schizophrenia: an update for the 21</a:t>
            </a:r>
            <a:r>
              <a:rPr lang="en-GB" baseline="30000" dirty="0"/>
              <a:t>st</a:t>
            </a:r>
            <a:r>
              <a:rPr lang="en-GB" dirty="0"/>
              <a:t> century. J </a:t>
            </a:r>
            <a:r>
              <a:rPr lang="en-GB" dirty="0" err="1"/>
              <a:t>Psychopharmacol</a:t>
            </a:r>
            <a:r>
              <a:rPr lang="en-GB" dirty="0"/>
              <a:t> 2015; 29 (2): 97–115.</a:t>
            </a:r>
          </a:p>
          <a:p>
            <a:r>
              <a:rPr lang="en-GB" dirty="0"/>
              <a:t>Stone JM, Morrison PD, </a:t>
            </a:r>
            <a:r>
              <a:rPr lang="en-GB" dirty="0" err="1"/>
              <a:t>Pilowsky</a:t>
            </a:r>
            <a:r>
              <a:rPr lang="en-GB" dirty="0"/>
              <a:t> LS. Glutamate and dopamine dysregulation in schizophrenia – a synthesis and selective review. J </a:t>
            </a:r>
            <a:r>
              <a:rPr lang="en-GB" dirty="0" err="1"/>
              <a:t>Psychopharmacol</a:t>
            </a:r>
            <a:r>
              <a:rPr lang="en-GB" dirty="0"/>
              <a:t> 2007; 21 (4): 440–452.</a:t>
            </a:r>
          </a:p>
          <a:p>
            <a:endParaRPr lang="en-GB" dirty="0"/>
          </a:p>
          <a:p>
            <a:r>
              <a:rPr lang="en-GB" b="1" dirty="0"/>
              <a:t>Other reference used on slide:</a:t>
            </a:r>
          </a:p>
          <a:p>
            <a:r>
              <a:rPr lang="en-GB" dirty="0"/>
              <a:t>Purves D, Augustine GJ, Fitzpatrick D, et al. (</a:t>
            </a:r>
            <a:r>
              <a:rPr lang="en-GB" dirty="0" err="1"/>
              <a:t>eds</a:t>
            </a:r>
            <a:r>
              <a:rPr lang="en-GB" dirty="0"/>
              <a:t>). </a:t>
            </a:r>
            <a:r>
              <a:rPr lang="fr-FR" dirty="0"/>
              <a:t>Neuroscience. 4</a:t>
            </a:r>
            <a:r>
              <a:rPr lang="fr-FR" baseline="30000" dirty="0"/>
              <a:t>th</a:t>
            </a:r>
            <a:r>
              <a:rPr lang="fr-FR" dirty="0"/>
              <a:t> Edition. </a:t>
            </a:r>
            <a:r>
              <a:rPr lang="fr-FR" dirty="0" err="1"/>
              <a:t>Sinauer</a:t>
            </a:r>
            <a:r>
              <a:rPr lang="fr-FR" dirty="0"/>
              <a:t> Associates, 2008.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01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2861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974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498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493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14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6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25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7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98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99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8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77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0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41488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7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332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8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667696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3123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03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6186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6" r:id="rId18"/>
    <p:sldLayoutId id="2147483737" r:id="rId19"/>
    <p:sldLayoutId id="214748374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9E13B-96DD-41AB-87A6-AF41037759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0181AB-0F8B-4ABA-A760-BD306844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glutamate in the pathology of schizophrenia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607C7-4E2A-4BE3-9A60-60B0BD46666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/>
              <a:t>It seems clear that changes in dopamine signalling in the brains of patients with schizophrenia underlie the symptoms of psychosis, but what causes these changes?</a:t>
            </a:r>
          </a:p>
          <a:p>
            <a:pPr marL="0" indent="0">
              <a:buNone/>
            </a:pPr>
            <a:r>
              <a:rPr lang="en-GB" sz="1800" b="1" dirty="0">
                <a:solidFill>
                  <a:schemeClr val="accent1"/>
                </a:solidFill>
              </a:rPr>
              <a:t>The glutamate hypothesis</a:t>
            </a:r>
          </a:p>
          <a:p>
            <a:r>
              <a:rPr lang="en-GB" sz="1800" dirty="0"/>
              <a:t>The predominant ‘go’ neurotransmitter in the brain is glutamate</a:t>
            </a:r>
            <a:r>
              <a:rPr lang="en-GB" sz="1800" baseline="30000" dirty="0"/>
              <a:t>1,2</a:t>
            </a:r>
            <a:endParaRPr lang="en-GB" sz="1800" dirty="0"/>
          </a:p>
          <a:p>
            <a:r>
              <a:rPr lang="en-GB" sz="1800" dirty="0"/>
              <a:t>There are many lines of evidence implicating glutamate NMDA receptors in schizophrenia:</a:t>
            </a:r>
            <a:r>
              <a:rPr lang="en-GB" sz="1800" baseline="30000" dirty="0"/>
              <a:t>1</a:t>
            </a:r>
            <a:endParaRPr lang="en-GB" sz="1800" dirty="0"/>
          </a:p>
          <a:p>
            <a:pPr lvl="1"/>
            <a:r>
              <a:rPr lang="en-GB" sz="1800" i="1" dirty="0"/>
              <a:t>Post mortem </a:t>
            </a:r>
            <a:r>
              <a:rPr lang="en-GB" sz="1800" dirty="0"/>
              <a:t>changes in NMDA receptors in the brains of patients with schizophrenia</a:t>
            </a:r>
          </a:p>
          <a:p>
            <a:pPr lvl="1"/>
            <a:r>
              <a:rPr lang="en-GB" sz="1800" dirty="0"/>
              <a:t>NMDA-receptor antagonists can cause psychotic symptoms in humans</a:t>
            </a:r>
          </a:p>
          <a:p>
            <a:pPr lvl="1"/>
            <a:r>
              <a:rPr lang="en-GB" sz="1800" dirty="0"/>
              <a:t>Some glutamatergic drugs have shown promise in treating schizophrenia</a:t>
            </a:r>
          </a:p>
          <a:p>
            <a:pPr lvl="1"/>
            <a:endParaRPr lang="en-GB" sz="18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4B835A4-CC15-47C4-ABC9-1587A7C34EFC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solidFill>
                  <a:schemeClr val="accent1"/>
                </a:solidFill>
              </a:rPr>
              <a:t>Interactions between glutamatergic and dopaminergic pathways</a:t>
            </a:r>
            <a:r>
              <a:rPr lang="en-GB" sz="1600" b="1" baseline="30000" dirty="0">
                <a:solidFill>
                  <a:schemeClr val="accent1"/>
                </a:solidFill>
              </a:rPr>
              <a:t>1</a:t>
            </a:r>
            <a:endParaRPr lang="en-GB" sz="1600" b="1" dirty="0">
              <a:solidFill>
                <a:schemeClr val="accent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62C170-381A-4FD8-8273-D1C0B8216A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GABA = gamma-aminobutyric acid; NMDA=N-methyl-</a:t>
            </a:r>
            <a:r>
              <a:rPr lang="en-GB" cap="small" dirty="0"/>
              <a:t>D</a:t>
            </a:r>
            <a:r>
              <a:rPr lang="en-GB" dirty="0"/>
              <a:t>-aspartic acid</a:t>
            </a:r>
          </a:p>
          <a:p>
            <a:pPr marL="0" indent="0">
              <a:buNone/>
            </a:pPr>
            <a:r>
              <a:rPr lang="en-GB" dirty="0"/>
              <a:t>1. Howes et al. J </a:t>
            </a:r>
            <a:r>
              <a:rPr lang="en-GB" dirty="0" err="1"/>
              <a:t>Psychopharmacol</a:t>
            </a:r>
            <a:r>
              <a:rPr lang="en-GB" dirty="0"/>
              <a:t> 2015;29(2):97–115; 2. Purves. Neuroscience. 2008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01D83-7A54-494C-B599-47BF4C3F7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277B1A3-FAC1-480D-A4A5-5A48FD4E087F}"/>
              </a:ext>
            </a:extLst>
          </p:cNvPr>
          <p:cNvSpPr/>
          <p:nvPr/>
        </p:nvSpPr>
        <p:spPr>
          <a:xfrm rot="5400000">
            <a:off x="8527802" y="2530727"/>
            <a:ext cx="427722" cy="528826"/>
          </a:xfrm>
          <a:prstGeom prst="rightArrow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D075E64-D4C3-4B94-BE71-491A638222F9}"/>
              </a:ext>
            </a:extLst>
          </p:cNvPr>
          <p:cNvSpPr/>
          <p:nvPr/>
        </p:nvSpPr>
        <p:spPr>
          <a:xfrm rot="5400000">
            <a:off x="8527801" y="3557047"/>
            <a:ext cx="427724" cy="528826"/>
          </a:xfrm>
          <a:prstGeom prst="rightArrow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8F49F36-D092-430D-AECA-2B0E8EC00B27}"/>
              </a:ext>
            </a:extLst>
          </p:cNvPr>
          <p:cNvSpPr/>
          <p:nvPr/>
        </p:nvSpPr>
        <p:spPr>
          <a:xfrm rot="5400000">
            <a:off x="8527802" y="4583367"/>
            <a:ext cx="427722" cy="528826"/>
          </a:xfrm>
          <a:prstGeom prst="rightArrow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8BE287-3593-4534-8D9D-0CC1CE70A638}"/>
              </a:ext>
            </a:extLst>
          </p:cNvPr>
          <p:cNvSpPr/>
          <p:nvPr/>
        </p:nvSpPr>
        <p:spPr>
          <a:xfrm>
            <a:off x="6729603" y="1981201"/>
            <a:ext cx="4024122" cy="602138"/>
          </a:xfrm>
          <a:prstGeom prst="roundRect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Reduced NMDA receptor availability/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functioning on GABAergic </a:t>
            </a:r>
            <a:r>
              <a:rPr lang="en-GB" sz="1400" dirty="0" err="1">
                <a:solidFill>
                  <a:schemeClr val="bg1"/>
                </a:solidFill>
              </a:rPr>
              <a:t>interneurones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7171864-F2D4-4FDA-B20B-F953DBB2C66A}"/>
              </a:ext>
            </a:extLst>
          </p:cNvPr>
          <p:cNvSpPr/>
          <p:nvPr/>
        </p:nvSpPr>
        <p:spPr>
          <a:xfrm>
            <a:off x="6729603" y="3011044"/>
            <a:ext cx="4024122" cy="602138"/>
          </a:xfrm>
          <a:prstGeom prst="roundRect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Disinhibition of glutamatergic projections onto midbrain dopamine neurones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10FACAE-890F-476D-A43F-61C9F8A96154}"/>
              </a:ext>
            </a:extLst>
          </p:cNvPr>
          <p:cNvSpPr/>
          <p:nvPr/>
        </p:nvSpPr>
        <p:spPr>
          <a:xfrm>
            <a:off x="6729603" y="4040887"/>
            <a:ext cx="4024122" cy="602138"/>
          </a:xfrm>
          <a:prstGeom prst="roundRect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Increased glutamate release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A2816C-0222-4F5A-ACAB-5A9ED5DC6B0D}"/>
              </a:ext>
            </a:extLst>
          </p:cNvPr>
          <p:cNvSpPr/>
          <p:nvPr/>
        </p:nvSpPr>
        <p:spPr>
          <a:xfrm>
            <a:off x="6729603" y="5070730"/>
            <a:ext cx="4024122" cy="602138"/>
          </a:xfrm>
          <a:prstGeom prst="roundRect">
            <a:avLst/>
          </a:prstGeom>
          <a:solidFill>
            <a:srgbClr val="949494"/>
          </a:solidFill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Increased activation of dopaminergic neurones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39608043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709</TotalTime>
  <Words>396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role of glutamate in the pathology of schizophrenia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1365</cp:revision>
  <cp:lastPrinted>2022-02-04T08:01:23Z</cp:lastPrinted>
  <dcterms:created xsi:type="dcterms:W3CDTF">2017-01-23T14:24:15Z</dcterms:created>
  <dcterms:modified xsi:type="dcterms:W3CDTF">2022-02-23T12:37:29Z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